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7" r:id="rId3"/>
    <p:sldId id="301" r:id="rId4"/>
    <p:sldId id="298" r:id="rId5"/>
    <p:sldId id="258" r:id="rId6"/>
    <p:sldId id="288" r:id="rId7"/>
    <p:sldId id="300" r:id="rId8"/>
    <p:sldId id="302" r:id="rId9"/>
    <p:sldId id="303" r:id="rId10"/>
    <p:sldId id="294" r:id="rId11"/>
    <p:sldId id="304" r:id="rId12"/>
    <p:sldId id="305" r:id="rId13"/>
    <p:sldId id="306" r:id="rId14"/>
    <p:sldId id="30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4"/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Evaluating Linearity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114800"/>
            <a:ext cx="70104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 shows a significant linear relationship between powerlessness and normlessness, </a:t>
            </a:r>
            <a:r>
              <a:rPr lang="en-US" i="1" dirty="0" smtClean="0"/>
              <a:t>r</a:t>
            </a:r>
            <a:r>
              <a:rPr lang="en-US" dirty="0" smtClean="0"/>
              <a:t>(167) = .701, </a:t>
            </a:r>
            <a:r>
              <a:rPr lang="en-US" i="1" dirty="0" smtClean="0"/>
              <a:t>p</a:t>
            </a:r>
            <a:r>
              <a:rPr lang="en-US" dirty="0" smtClean="0"/>
              <a:t> &lt; .001.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7239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pic>
        <p:nvPicPr>
          <p:cNvPr id="2" name="Picture 1" descr="Screen Shot 2013-08-15 at 6.4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524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5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5 at 6.44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707"/>
            <a:ext cx="9144000" cy="54451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3505200"/>
            <a:ext cx="38100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 to calculate the nonlinear (eta) relationship between powerlessness and normlessness.  </a:t>
            </a:r>
          </a:p>
        </p:txBody>
      </p:sp>
    </p:spTree>
    <p:extLst>
      <p:ext uri="{BB962C8B-B14F-4D97-AF65-F5344CB8AC3E}">
        <p14:creationId xmlns:p14="http://schemas.microsoft.com/office/powerpoint/2010/main" val="40173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15 at 6.45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4520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3048000"/>
            <a:ext cx="34290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</a:t>
            </a:r>
            <a:r>
              <a:rPr lang="en-US" dirty="0" err="1" smtClean="0"/>
              <a:t>Powerlessnes</a:t>
            </a:r>
            <a:r>
              <a:rPr lang="en-US" dirty="0" smtClean="0"/>
              <a:t> to the </a:t>
            </a:r>
            <a:r>
              <a:rPr lang="en-US" b="1" dirty="0" smtClean="0"/>
              <a:t>Row(s): </a:t>
            </a:r>
            <a:r>
              <a:rPr lang="en-US" dirty="0" smtClean="0"/>
              <a:t>box and Normlessness to the </a:t>
            </a:r>
            <a:r>
              <a:rPr lang="en-US" b="1" dirty="0" smtClean="0"/>
              <a:t>Column(s): </a:t>
            </a:r>
            <a:r>
              <a:rPr lang="en-US" dirty="0" smtClean="0"/>
              <a:t>box, or vice versa. Click the Statistics  button.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1905000"/>
            <a:ext cx="6096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1905000"/>
            <a:ext cx="6096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2438400"/>
            <a:ext cx="6096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5 at 6.5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" y="685800"/>
            <a:ext cx="9144000" cy="54397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124200"/>
            <a:ext cx="22860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the </a:t>
            </a:r>
            <a:r>
              <a:rPr lang="en-US" b="1" dirty="0" smtClean="0"/>
              <a:t>Eta</a:t>
            </a:r>
            <a:r>
              <a:rPr lang="en-US" dirty="0" smtClean="0"/>
              <a:t> box and then click Continue and OK.</a:t>
            </a:r>
          </a:p>
        </p:txBody>
      </p:sp>
      <p:sp>
        <p:nvSpPr>
          <p:cNvPr id="7" name="Oval 6"/>
          <p:cNvSpPr/>
          <p:nvPr/>
        </p:nvSpPr>
        <p:spPr>
          <a:xfrm>
            <a:off x="5715000" y="4419600"/>
            <a:ext cx="6096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3505200"/>
            <a:ext cx="6096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95600"/>
            <a:ext cx="7010400" cy="147732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 shows a significant total relationship (linear +  curvilinear) between powerlessness and normlessness, </a:t>
            </a:r>
            <a:r>
              <a:rPr lang="el-GR" dirty="0" smtClean="0"/>
              <a:t>η </a:t>
            </a:r>
            <a:r>
              <a:rPr lang="el-GR" dirty="0"/>
              <a:t>= </a:t>
            </a:r>
            <a:r>
              <a:rPr lang="el-GR" dirty="0" smtClean="0"/>
              <a:t>.</a:t>
            </a:r>
            <a:r>
              <a:rPr lang="en-US" dirty="0" smtClean="0"/>
              <a:t>74. This relationship is similar to the linear only relationship,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= .</a:t>
            </a:r>
            <a:r>
              <a:rPr lang="en-US" dirty="0" smtClean="0"/>
              <a:t>70, providing additional support to the conclusion reached by inspecting the scatterplot that the relationship between powerlessness and normlessness is linear.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7239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pic>
        <p:nvPicPr>
          <p:cNvPr id="3" name="Picture 2" descr="Screen Shot 2013-08-15 at 6.5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4914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6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Evaluating Linearity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assumption of linearity is that there is an approximate straight line relationship between two continuous variables.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common assumption in many bivariate and multivariate tests, such as correlation and regression analysis, because solutions are based on the general linear model (GLM).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relationship is nonlinear, the statistics that assume it is linear will either underestimate the strength of the relationship or fail to detect the existence of a relationship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Methods of evaluating linearity: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Draw on theory or prior research.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graphical methods, e.g., scatterplots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regression analysis, nonlinearity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usually most evident in a plot of the observed versus predicted values or a plot of residuals versus predicted values, which are a part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SPSS regression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output.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Compare the linear correlation coefficient (Pearson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to the nonlinear correlation coefficient (eta). A large difference suggests nonlinearity.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581400"/>
            <a:ext cx="3367516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Evaluate linearity for</a:t>
            </a:r>
          </a:p>
          <a:p>
            <a:pPr algn="ctr"/>
            <a:r>
              <a:rPr lang="en-US" dirty="0" smtClean="0"/>
              <a:t>Powerlessness and Normlessness.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21336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6670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15 at 6.2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5" y="457200"/>
            <a:ext cx="9144000" cy="54698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1242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5 at 6.19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4712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276600"/>
            <a:ext cx="3030790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the Simple Scatter icon and then the Define button.</a:t>
            </a:r>
          </a:p>
        </p:txBody>
      </p:sp>
      <p:sp>
        <p:nvSpPr>
          <p:cNvPr id="6" name="Oval 5"/>
          <p:cNvSpPr/>
          <p:nvPr/>
        </p:nvSpPr>
        <p:spPr>
          <a:xfrm>
            <a:off x="1371600" y="2057400"/>
            <a:ext cx="6858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2819400"/>
            <a:ext cx="6858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5 at 6.2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4794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590800"/>
            <a:ext cx="35052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Powerlessness to the </a:t>
            </a:r>
            <a:r>
              <a:rPr lang="en-US" b="1" dirty="0" smtClean="0"/>
              <a:t>Y Axis: </a:t>
            </a:r>
            <a:r>
              <a:rPr lang="en-US" dirty="0" smtClean="0"/>
              <a:t>box and Normlessness to the </a:t>
            </a:r>
            <a:r>
              <a:rPr lang="en-US" b="1" dirty="0" smtClean="0"/>
              <a:t>X Axis:</a:t>
            </a:r>
            <a:r>
              <a:rPr lang="en-US" dirty="0" smtClean="0"/>
              <a:t> box. Click OK.</a:t>
            </a:r>
          </a:p>
        </p:txBody>
      </p:sp>
      <p:sp>
        <p:nvSpPr>
          <p:cNvPr id="10" name="Oval 9"/>
          <p:cNvSpPr/>
          <p:nvPr/>
        </p:nvSpPr>
        <p:spPr>
          <a:xfrm>
            <a:off x="4800600" y="51054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1676400"/>
            <a:ext cx="914400" cy="685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76200"/>
            <a:ext cx="66294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pic>
        <p:nvPicPr>
          <p:cNvPr id="3" name="Picture 2" descr="Screen Shot 2013-08-15 at 6.2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6477000" cy="5057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3581400"/>
            <a:ext cx="3733800" cy="2308324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inspection of the scatterplot suggests linearity is tenable between powerlessness and normlessness since the dots appear to follow a straight line. There is no discernable bend in the pattern of dots that would suggest a curvilinear relationship.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57401" y="1066800"/>
            <a:ext cx="3962399" cy="2438400"/>
          </a:xfrm>
          <a:prstGeom prst="line">
            <a:avLst/>
          </a:prstGeom>
          <a:ln w="38100" cmpd="sng">
            <a:solidFill>
              <a:srgbClr val="1726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1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5 at 6.3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23"/>
            <a:ext cx="9144000" cy="54520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3505200"/>
            <a:ext cx="53340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 to calculate the linear (Pearson </a:t>
            </a:r>
            <a:r>
              <a:rPr lang="en-US" i="1" dirty="0" smtClean="0"/>
              <a:t>r</a:t>
            </a:r>
            <a:r>
              <a:rPr lang="en-US" dirty="0" smtClean="0"/>
              <a:t>) relationship between powerlessness and normlessness.  </a:t>
            </a:r>
          </a:p>
        </p:txBody>
      </p:sp>
    </p:spTree>
    <p:extLst>
      <p:ext uri="{BB962C8B-B14F-4D97-AF65-F5344CB8AC3E}">
        <p14:creationId xmlns:p14="http://schemas.microsoft.com/office/powerpoint/2010/main" val="221606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15 at 6.3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06"/>
            <a:ext cx="9144000" cy="54410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200400"/>
            <a:ext cx="39624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Powerlessness and Alienation to the </a:t>
            </a:r>
            <a:r>
              <a:rPr lang="en-US" b="1" dirty="0" smtClean="0"/>
              <a:t>Variables: </a:t>
            </a:r>
            <a:r>
              <a:rPr lang="en-US" dirty="0" smtClean="0"/>
              <a:t>box. Then click OK.</a:t>
            </a:r>
          </a:p>
        </p:txBody>
      </p:sp>
      <p:sp>
        <p:nvSpPr>
          <p:cNvPr id="7" name="Oval 6"/>
          <p:cNvSpPr/>
          <p:nvPr/>
        </p:nvSpPr>
        <p:spPr>
          <a:xfrm>
            <a:off x="2362200" y="1676400"/>
            <a:ext cx="914400" cy="685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3962400"/>
            <a:ext cx="6096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0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754</Words>
  <Application>Microsoft Macintosh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Social Science Research Design and Statistics, 2/e Alfred P. Rovai, Jason D. Baker, and Michael K. Ponton</vt:lpstr>
      <vt:lpstr>Evaluating 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 P. Rovai</dc:creator>
  <cp:keywords/>
  <dc:description/>
  <cp:lastModifiedBy>Alfred Rovai</cp:lastModifiedBy>
  <cp:revision>139</cp:revision>
  <dcterms:created xsi:type="dcterms:W3CDTF">2013-06-04T13:30:25Z</dcterms:created>
  <dcterms:modified xsi:type="dcterms:W3CDTF">2013-08-27T10:19:07Z</dcterms:modified>
  <cp:category/>
</cp:coreProperties>
</file>